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60" r:id="rId2"/>
    <p:sldId id="256" r:id="rId3"/>
    <p:sldId id="266" r:id="rId4"/>
    <p:sldId id="268" r:id="rId5"/>
    <p:sldId id="267" r:id="rId6"/>
    <p:sldId id="257" r:id="rId7"/>
    <p:sldId id="258" r:id="rId8"/>
    <p:sldId id="259" r:id="rId9"/>
    <p:sldId id="290" r:id="rId10"/>
    <p:sldId id="261" r:id="rId11"/>
    <p:sldId id="265" r:id="rId12"/>
    <p:sldId id="264" r:id="rId13"/>
    <p:sldId id="291" r:id="rId14"/>
    <p:sldId id="277" r:id="rId15"/>
    <p:sldId id="263" r:id="rId16"/>
    <p:sldId id="274" r:id="rId17"/>
    <p:sldId id="272" r:id="rId18"/>
    <p:sldId id="271" r:id="rId19"/>
    <p:sldId id="276" r:id="rId20"/>
    <p:sldId id="275" r:id="rId21"/>
    <p:sldId id="262" r:id="rId22"/>
    <p:sldId id="284" r:id="rId23"/>
    <p:sldId id="282" r:id="rId24"/>
    <p:sldId id="281" r:id="rId25"/>
    <p:sldId id="280" r:id="rId26"/>
    <p:sldId id="278" r:id="rId27"/>
    <p:sldId id="285" r:id="rId28"/>
    <p:sldId id="289" r:id="rId29"/>
    <p:sldId id="299" r:id="rId30"/>
    <p:sldId id="300" r:id="rId31"/>
    <p:sldId id="288" r:id="rId32"/>
    <p:sldId id="295" r:id="rId33"/>
    <p:sldId id="297" r:id="rId34"/>
    <p:sldId id="296" r:id="rId35"/>
    <p:sldId id="294" r:id="rId36"/>
    <p:sldId id="293" r:id="rId37"/>
    <p:sldId id="292" r:id="rId38"/>
    <p:sldId id="298" r:id="rId39"/>
    <p:sldId id="301" r:id="rId40"/>
    <p:sldId id="286" r:id="rId41"/>
    <p:sldId id="304" r:id="rId42"/>
    <p:sldId id="302" r:id="rId43"/>
    <p:sldId id="303" r:id="rId44"/>
  </p:sldIdLst>
  <p:sldSz cx="8640763" cy="6480175"/>
  <p:notesSz cx="6888163" cy="10020300"/>
  <p:defaultTextStyle>
    <a:defPPr>
      <a:defRPr lang="ru-RU"/>
    </a:defPPr>
    <a:lvl1pPr marL="0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008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017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025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033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041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050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058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066" algn="l" defTabSz="86401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91" autoAdjust="0"/>
    <p:restoredTop sz="94675" autoAdjust="0"/>
  </p:normalViewPr>
  <p:slideViewPr>
    <p:cSldViewPr>
      <p:cViewPr varScale="1">
        <p:scale>
          <a:sx n="109" d="100"/>
          <a:sy n="109" d="100"/>
        </p:scale>
        <p:origin x="-1080" y="-84"/>
      </p:cViewPr>
      <p:guideLst>
        <p:guide orient="horz" pos="2041"/>
        <p:guide pos="27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99AC28A-3AED-4889-A469-D33FCB44F41E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11626B3-EA37-45BF-A10A-058C0877A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937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32008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64017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96025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28033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60041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92050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24058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56066" algn="l" defTabSz="8640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626B3-EA37-45BF-A10A-058C0877A09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421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626B3-EA37-45BF-A10A-058C0877A09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795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626B3-EA37-45BF-A10A-058C0877A097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54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653881"/>
            <a:ext cx="8640763" cy="2826294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8640763" cy="365388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506188"/>
            <a:ext cx="8640763" cy="21600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512041"/>
            <a:ext cx="8640763" cy="482413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2685" y="4774188"/>
            <a:ext cx="5326779" cy="833521"/>
          </a:xfrm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tx2"/>
                </a:solidFill>
              </a:defRPr>
            </a:lvl1pPr>
            <a:lvl2pPr marL="432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64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96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28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60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92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24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56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2586" y="2959724"/>
            <a:ext cx="6780458" cy="1694377"/>
          </a:xfrm>
          <a:effectLst/>
        </p:spPr>
        <p:txBody>
          <a:bodyPr>
            <a:noAutofit/>
          </a:bodyPr>
          <a:lstStyle>
            <a:lvl1pPr marL="604812" indent="-432008" algn="l">
              <a:defRPr sz="51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00159" y="691218"/>
            <a:ext cx="6048534" cy="32832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261" y="355774"/>
            <a:ext cx="1944172" cy="4949745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1172" y="691218"/>
            <a:ext cx="4563509" cy="46250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080095" y="691219"/>
            <a:ext cx="6048534" cy="32832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653881"/>
            <a:ext cx="8640763" cy="2826294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8640763" cy="365388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506188"/>
            <a:ext cx="8640763" cy="21600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512041"/>
            <a:ext cx="8640763" cy="482413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1299" y="2052951"/>
            <a:ext cx="5638293" cy="2289838"/>
          </a:xfrm>
          <a:effectLst/>
        </p:spPr>
        <p:txBody>
          <a:bodyPr anchor="b"/>
          <a:lstStyle>
            <a:lvl1pPr algn="r">
              <a:defRPr sz="43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1134" y="4353671"/>
            <a:ext cx="5641910" cy="789432"/>
          </a:xfrm>
        </p:spPr>
        <p:txBody>
          <a:bodyPr anchor="t"/>
          <a:lstStyle>
            <a:lvl1pPr marL="0" indent="0" algn="r">
              <a:buNone/>
              <a:defRPr sz="1900">
                <a:solidFill>
                  <a:schemeClr val="tx2"/>
                </a:solidFill>
              </a:defRPr>
            </a:lvl1pPr>
            <a:lvl2pPr marL="43200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80095" y="691218"/>
            <a:ext cx="3162519" cy="32832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389508" y="691219"/>
            <a:ext cx="3162519" cy="32832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096" y="691219"/>
            <a:ext cx="3162519" cy="6045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3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32008" indent="0">
              <a:buNone/>
              <a:defRPr sz="1900" b="1"/>
            </a:lvl2pPr>
            <a:lvl3pPr marL="864017" indent="0">
              <a:buNone/>
              <a:defRPr sz="1700" b="1"/>
            </a:lvl3pPr>
            <a:lvl4pPr marL="1296025" indent="0">
              <a:buNone/>
              <a:defRPr sz="1500" b="1"/>
            </a:lvl4pPr>
            <a:lvl5pPr marL="1728033" indent="0">
              <a:buNone/>
              <a:defRPr sz="1500" b="1"/>
            </a:lvl5pPr>
            <a:lvl6pPr marL="2160041" indent="0">
              <a:buNone/>
              <a:defRPr sz="1500" b="1"/>
            </a:lvl6pPr>
            <a:lvl7pPr marL="2592050" indent="0">
              <a:buNone/>
              <a:defRPr sz="1500" b="1"/>
            </a:lvl7pPr>
            <a:lvl8pPr marL="3024058" indent="0">
              <a:buNone/>
              <a:defRPr sz="1500" b="1"/>
            </a:lvl8pPr>
            <a:lvl9pPr marL="3456066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802" y="1323179"/>
            <a:ext cx="3162519" cy="2592070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1539" y="691219"/>
            <a:ext cx="3162519" cy="6045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3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32008" indent="0">
              <a:buNone/>
              <a:defRPr sz="1900" b="1"/>
            </a:lvl2pPr>
            <a:lvl3pPr marL="864017" indent="0">
              <a:buNone/>
              <a:defRPr sz="1700" b="1"/>
            </a:lvl3pPr>
            <a:lvl4pPr marL="1296025" indent="0">
              <a:buNone/>
              <a:defRPr sz="1500" b="1"/>
            </a:lvl4pPr>
            <a:lvl5pPr marL="1728033" indent="0">
              <a:buNone/>
              <a:defRPr sz="1500" b="1"/>
            </a:lvl5pPr>
            <a:lvl6pPr marL="2160041" indent="0">
              <a:buNone/>
              <a:defRPr sz="1500" b="1"/>
            </a:lvl6pPr>
            <a:lvl7pPr marL="2592050" indent="0">
              <a:buNone/>
              <a:defRPr sz="1500" b="1"/>
            </a:lvl7pPr>
            <a:lvl8pPr marL="3024058" indent="0">
              <a:buNone/>
              <a:defRPr sz="1500" b="1"/>
            </a:lvl8pPr>
            <a:lvl9pPr marL="3456066" indent="0">
              <a:buNone/>
              <a:defRPr sz="1500" b="1"/>
            </a:lvl9pPr>
          </a:lstStyle>
          <a:p>
            <a:pPr marL="0" lvl="0" indent="0" algn="ctr" defTabSz="864017" rtl="0" eaLnBrk="1" latinLnBrk="0" hangingPunct="1">
              <a:spcBef>
                <a:spcPct val="20000"/>
              </a:spcBef>
              <a:spcAft>
                <a:spcPts val="283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89388" y="1321956"/>
            <a:ext cx="3162519" cy="2592070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916" y="2088057"/>
            <a:ext cx="3435974" cy="1189159"/>
          </a:xfrm>
          <a:effectLst/>
        </p:spPr>
        <p:txBody>
          <a:bodyPr anchor="b">
            <a:noAutofit/>
          </a:bodyPr>
          <a:lstStyle>
            <a:lvl1pPr marL="216004" indent="-216004" algn="l">
              <a:defRPr sz="26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0713" y="691218"/>
            <a:ext cx="3796006" cy="4625067"/>
          </a:xfrm>
        </p:spPr>
        <p:txBody>
          <a:bodyPr anchor="ctr"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561" y="3305099"/>
            <a:ext cx="3202166" cy="2021646"/>
          </a:xfrm>
        </p:spPr>
        <p:txBody>
          <a:bodyPr/>
          <a:lstStyle>
            <a:lvl1pPr marL="0" indent="0">
              <a:buNone/>
              <a:defRPr sz="1300"/>
            </a:lvl1pPr>
            <a:lvl2pPr marL="432008" indent="0">
              <a:buNone/>
              <a:defRPr sz="1100"/>
            </a:lvl2pPr>
            <a:lvl3pPr marL="864017" indent="0">
              <a:buNone/>
              <a:defRPr sz="900"/>
            </a:lvl3pPr>
            <a:lvl4pPr marL="1296025" indent="0">
              <a:buNone/>
              <a:defRPr sz="900"/>
            </a:lvl4pPr>
            <a:lvl5pPr marL="1728033" indent="0">
              <a:buNone/>
              <a:defRPr sz="900"/>
            </a:lvl5pPr>
            <a:lvl6pPr marL="2160041" indent="0">
              <a:buNone/>
              <a:defRPr sz="900"/>
            </a:lvl6pPr>
            <a:lvl7pPr marL="2592050" indent="0">
              <a:buNone/>
              <a:defRPr sz="900"/>
            </a:lvl7pPr>
            <a:lvl8pPr marL="3024058" indent="0">
              <a:buNone/>
              <a:defRPr sz="900"/>
            </a:lvl8pPr>
            <a:lvl9pPr marL="345606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653881"/>
            <a:ext cx="8640763" cy="2826294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8640763" cy="365388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506188"/>
            <a:ext cx="8640763" cy="21600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512041"/>
            <a:ext cx="8640763" cy="482413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28885" y="1080029"/>
            <a:ext cx="3888343" cy="295548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1900"/>
            </a:lvl1pPr>
            <a:lvl2pPr marL="432008" indent="0">
              <a:buNone/>
              <a:defRPr sz="2600"/>
            </a:lvl2pPr>
            <a:lvl3pPr marL="864017" indent="0">
              <a:buNone/>
              <a:defRPr sz="2300"/>
            </a:lvl3pPr>
            <a:lvl4pPr marL="1296025" indent="0">
              <a:buNone/>
              <a:defRPr sz="1900"/>
            </a:lvl4pPr>
            <a:lvl5pPr marL="1728033" indent="0">
              <a:buNone/>
              <a:defRPr sz="1900"/>
            </a:lvl5pPr>
            <a:lvl6pPr marL="2160041" indent="0">
              <a:buNone/>
              <a:defRPr sz="1900"/>
            </a:lvl6pPr>
            <a:lvl7pPr marL="2592050" indent="0">
              <a:buNone/>
              <a:defRPr sz="1900"/>
            </a:lvl7pPr>
            <a:lvl8pPr marL="3024058" indent="0">
              <a:buNone/>
              <a:defRPr sz="1900"/>
            </a:lvl8pPr>
            <a:lvl9pPr marL="3456066" indent="0">
              <a:buNone/>
              <a:defRPr sz="19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9573" y="954816"/>
            <a:ext cx="3490810" cy="2043854"/>
          </a:xfrm>
        </p:spPr>
        <p:txBody>
          <a:bodyPr anchor="b"/>
          <a:lstStyle>
            <a:lvl1pPr marL="172803" indent="-172803">
              <a:buFont typeface="Georgia" pitchFamily="18" charset="0"/>
              <a:buChar char="*"/>
              <a:defRPr sz="1500"/>
            </a:lvl1pPr>
            <a:lvl2pPr marL="432008" indent="0">
              <a:buNone/>
              <a:defRPr sz="1100"/>
            </a:lvl2pPr>
            <a:lvl3pPr marL="864017" indent="0">
              <a:buNone/>
              <a:defRPr sz="900"/>
            </a:lvl3pPr>
            <a:lvl4pPr marL="1296025" indent="0">
              <a:buNone/>
              <a:defRPr sz="900"/>
            </a:lvl4pPr>
            <a:lvl5pPr marL="1728033" indent="0">
              <a:buNone/>
              <a:defRPr sz="900"/>
            </a:lvl5pPr>
            <a:lvl6pPr marL="2160041" indent="0">
              <a:buNone/>
              <a:defRPr sz="900"/>
            </a:lvl6pPr>
            <a:lvl7pPr marL="2592050" indent="0">
              <a:buNone/>
              <a:defRPr sz="900"/>
            </a:lvl7pPr>
            <a:lvl8pPr marL="3024058" indent="0">
              <a:buNone/>
              <a:defRPr sz="900"/>
            </a:lvl8pPr>
            <a:lvl9pPr marL="345606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243" y="4218465"/>
            <a:ext cx="6032222" cy="1080029"/>
          </a:xfrm>
        </p:spPr>
        <p:txBody>
          <a:bodyPr anchor="b">
            <a:noAutofit/>
          </a:bodyPr>
          <a:lstStyle>
            <a:lvl1pPr algn="l">
              <a:defRPr sz="43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824130"/>
            <a:ext cx="8640763" cy="1656045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8640763" cy="482413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60699"/>
            <a:ext cx="8640763" cy="21600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512041"/>
            <a:ext cx="8640763" cy="482413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4596" y="4131294"/>
            <a:ext cx="6154097" cy="1080029"/>
          </a:xfrm>
          <a:prstGeom prst="rect">
            <a:avLst/>
          </a:prstGeom>
          <a:effectLst/>
        </p:spPr>
        <p:txBody>
          <a:bodyPr vert="horz" lIns="86402" tIns="43201" rIns="86402" bIns="43201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095" y="691918"/>
            <a:ext cx="6048534" cy="3283289"/>
          </a:xfrm>
          <a:prstGeom prst="rect">
            <a:avLst/>
          </a:prstGeom>
        </p:spPr>
        <p:txBody>
          <a:bodyPr vert="horz" lIns="86402" tIns="43201" rIns="86402" bIns="432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32515" y="5832158"/>
            <a:ext cx="2376210" cy="345009"/>
          </a:xfrm>
          <a:prstGeom prst="rect">
            <a:avLst/>
          </a:prstGeom>
        </p:spPr>
        <p:txBody>
          <a:bodyPr vert="horz" lIns="86402" tIns="43201" rIns="86402" bIns="43201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CBED84-8342-48CC-8450-A3510B575EB5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2038" y="5832158"/>
            <a:ext cx="3168281" cy="345009"/>
          </a:xfrm>
          <a:prstGeom prst="rect">
            <a:avLst/>
          </a:prstGeom>
        </p:spPr>
        <p:txBody>
          <a:bodyPr vert="horz" lIns="86402" tIns="43201" rIns="86402" bIns="43201" rtlCol="0" anchor="ctr"/>
          <a:lstStyle>
            <a:lvl1pPr algn="l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00318" y="5832158"/>
            <a:ext cx="1728153" cy="345009"/>
          </a:xfrm>
          <a:prstGeom prst="rect">
            <a:avLst/>
          </a:prstGeom>
        </p:spPr>
        <p:txBody>
          <a:bodyPr vert="horz" lIns="86402" tIns="43201" rIns="86402" bIns="43201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E439C93-4F07-443E-9631-29B10FB692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02406" indent="-302406" algn="r" defTabSz="864017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6004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18410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77615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820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13305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572510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857636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60041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45167" indent="-172803" algn="l" defTabSz="864017" rtl="0" eaLnBrk="1" latinLnBrk="0" hangingPunct="1">
        <a:spcBef>
          <a:spcPct val="20000"/>
        </a:spcBef>
        <a:spcAft>
          <a:spcPts val="283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723" y="178248"/>
            <a:ext cx="8097363" cy="588883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МАОУ ЛИЦЕЙ №2 Г. ЮЖНО-САХАЛИНСКА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Природные индикаторы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растений Сахалинской области</a:t>
            </a:r>
          </a:p>
          <a:p>
            <a:pPr algn="ctr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8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8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	Григорьев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Дмитрий,</a:t>
            </a:r>
          </a:p>
          <a:p>
            <a:pPr lvl="8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	Ученик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6 Б класса Лицея №2</a:t>
            </a:r>
          </a:p>
          <a:p>
            <a:pPr lvl="8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	г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. Южно-Сахалинска</a:t>
            </a:r>
          </a:p>
          <a:p>
            <a:pPr lvl="8" algn="just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ru-RU" sz="105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8" algn="just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	 	Руководитель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8" algn="just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	Кравченко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Зоя Ивановна,</a:t>
            </a:r>
          </a:p>
          <a:p>
            <a:pPr lvl="8" algn="just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	Учитель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химии Лицея №2</a:t>
            </a:r>
          </a:p>
          <a:p>
            <a:pPr lvl="8" algn="just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	г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. Южно-Сахалинска</a:t>
            </a:r>
          </a:p>
          <a:p>
            <a:pPr algn="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2018 г.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5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723" y="110207"/>
            <a:ext cx="8097363" cy="319902"/>
          </a:xfrm>
          <a:prstGeom prst="rect">
            <a:avLst/>
          </a:prstGeom>
        </p:spPr>
        <p:txBody>
          <a:bodyPr wrap="square" lIns="86402" tIns="43201" rIns="86402" bIns="43201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п.2.1. Природные индикаторы, их характеристика и классификация.</a:t>
            </a:r>
          </a:p>
        </p:txBody>
      </p:sp>
      <p:sp>
        <p:nvSpPr>
          <p:cNvPr id="5" name="AutoShape 4" descr="Картинки по запросу брусника"/>
          <p:cNvSpPr>
            <a:spLocks noChangeAspect="1" noChangeArrowheads="1"/>
          </p:cNvSpPr>
          <p:nvPr/>
        </p:nvSpPr>
        <p:spPr bwMode="auto">
          <a:xfrm>
            <a:off x="147013" y="-136504"/>
            <a:ext cx="288025" cy="28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6402" tIns="43201" rIns="86402" bIns="4320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26" y="586493"/>
            <a:ext cx="2124094" cy="157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5723" y="2188920"/>
            <a:ext cx="1715824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брусника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26" y="637013"/>
            <a:ext cx="2078074" cy="155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27525" y="2125489"/>
            <a:ext cx="1496991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клюква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488" y="588243"/>
            <a:ext cx="2178192" cy="154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12487" y="2161535"/>
            <a:ext cx="2109397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Черная смородина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23" y="2508822"/>
            <a:ext cx="2070154" cy="142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1071" y="3940076"/>
            <a:ext cx="2004270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Облепиха</a:t>
            </a:r>
            <a:endParaRPr lang="ru-RU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26" y="2508822"/>
            <a:ext cx="2078074" cy="142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27526" y="3947538"/>
            <a:ext cx="1941984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Черный виноград</a:t>
            </a: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488" y="2503640"/>
            <a:ext cx="2178192" cy="143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640882" y="3934841"/>
            <a:ext cx="2149797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Морковь</a:t>
            </a:r>
            <a:endParaRPr lang="ru-RU" dirty="0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97" y="4254743"/>
            <a:ext cx="2018043" cy="136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0265" y="5615561"/>
            <a:ext cx="2025076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Свёкла</a:t>
            </a: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26" y="4254473"/>
            <a:ext cx="2078074" cy="1361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27525" y="5615561"/>
            <a:ext cx="2078073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Ежевика</a:t>
            </a:r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269" y="4267682"/>
            <a:ext cx="2158585" cy="138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74705" y="5655258"/>
            <a:ext cx="2653757" cy="348985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dirty="0" smtClean="0"/>
              <a:t>Краснокочанная капуста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77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9799" y="21152"/>
            <a:ext cx="8133285" cy="2486999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Индикаторы можно найти среди природных объектов, потому что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они содержат окрашенные вещества - 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пигменты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, способные менять свой цвет на то или иное воздействие, и, попадая в кислую или щелочную среду, они наглядным образом сигнализируют об этом. Расположены пигменты в хромопластах. Пигменты многих растений способны менять цвет в зависимости от кислотности клеточного сока. Поэтому, они являются индикаторами, которые можно применить для исследования кислотности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среды растворов.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264" y="2423597"/>
            <a:ext cx="3846447" cy="3103115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Вещества, нестойкие в растворах кислот и щелочей, природные красители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, называются </a:t>
            </a:r>
            <a:r>
              <a:rPr lang="ru-RU" sz="13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антоцианы</a:t>
            </a:r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Они обладают  хорошими индикаторными свойствами, и  </a:t>
            </a:r>
            <a:r>
              <a:rPr lang="ru-RU" sz="1300">
                <a:latin typeface="Arial" panose="020B0604020202020204" pitchFamily="34" charset="0"/>
                <a:cs typeface="Arial" panose="020B0604020202020204" pitchFamily="34" charset="0"/>
              </a:rPr>
              <a:t>определяют  </a:t>
            </a:r>
            <a:r>
              <a:rPr lang="ru-RU" sz="1300" smtClean="0">
                <a:latin typeface="Arial" panose="020B0604020202020204" pitchFamily="34" charset="0"/>
                <a:cs typeface="Arial" panose="020B0604020202020204" pitchFamily="34" charset="0"/>
              </a:rPr>
              <a:t>синюю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фиолетовую окраску растений,  ягод,  плодов. Чаще всего они растворены в клеточном соке. В нейтральной среде антоцианы приобретают пурпурную окраску, в кислой среде – красный цвет, в щелочной среде – зелено-желтый цвет.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56471" y="2423597"/>
            <a:ext cx="3878569" cy="2530137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Каротиноиды</a:t>
            </a:r>
            <a:r>
              <a:rPr lang="ru-RU" sz="1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(от латинского слова «морковь») – это природные пигменты от желтого до красно-оранжевого цвета, синтезируемые высшими растениями, грибами, губками, кораллами. Естественные красители содержатся и в цветках, и в плодах, и в корневищах растений, которые устойчивы к пониженным температурам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3264" y="5621519"/>
            <a:ext cx="3710357" cy="567099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/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малина, клубника, земляника, вишня, слива, краснокочанная капуста, черный виноград, свекла, черника, голубика, клюква и многие другие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22233" y="5034117"/>
            <a:ext cx="3606388" cy="247197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морковь, рябина, </a:t>
            </a: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желтая кукуруза, плоды 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томатов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64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678" y="110207"/>
            <a:ext cx="8233453" cy="319902"/>
          </a:xfrm>
          <a:prstGeom prst="rect">
            <a:avLst/>
          </a:prstGeom>
        </p:spPr>
        <p:txBody>
          <a:bodyPr wrap="square" lIns="86402" tIns="43201" rIns="86402" bIns="43201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 2.2. Выделение индикаторов из различных частей растений и их апробирование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7676" y="397628"/>
            <a:ext cx="8233453" cy="5134781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Наше исследование состоит из двух частей.</a:t>
            </a:r>
          </a:p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часть исследования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доказать наличие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природных индикаторов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растениях Сахалинской области</a:t>
            </a: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24006" indent="-324006" algn="just">
              <a:lnSpc>
                <a:spcPct val="150000"/>
              </a:lnSpc>
              <a:buAutoNum type="arabicPeriod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выделения индикаторов мы взяли различные части растений :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 моркови и свёклы – корнеплод,  у краснокочанной капусты – кочан (видоизмененный побег), у ежевики, клюквы, брусники, черной смородины, винограда, облепихи – свежезамороженные плоды/ягоды.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2. Данные части измельчили в блендере, смешали с водой, довели до кипения.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Затем полученный раствор процедили через сито, отфильтровали. В результате получили различные отвары: из свёклы, краснокочанной капусты, клюквы, брусники, моркови, облепихи, ежевики, черной смородины и винограда.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3. Провели исследование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среды этих отваров с помощью лакмусовой бумажки.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выложили в полоску, сфотографировали, занесли в таблицу 1.</a:t>
            </a:r>
          </a:p>
        </p:txBody>
      </p:sp>
    </p:spTree>
    <p:extLst>
      <p:ext uri="{BB962C8B-B14F-4D97-AF65-F5344CB8AC3E}">
        <p14:creationId xmlns:p14="http://schemas.microsoft.com/office/powerpoint/2010/main" val="2888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933" y="0"/>
            <a:ext cx="7920880" cy="6301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4. Далее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мы взяли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раствора: первый - с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щелочью, в домашних условиях это была пищевая сода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NaHCO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(гидрокарбонат натрия),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распределили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его в 9 пробирок, и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второй -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 уксусной кислотой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</a:t>
            </a:r>
            <a:r>
              <a:rPr lang="ru-RU" sz="140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</a:t>
            </a:r>
            <a:r>
              <a:rPr lang="ru-RU" sz="140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4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</a:t>
            </a:r>
            <a:r>
              <a:rPr lang="ru-RU" sz="1400" baseline="-25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также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распределили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 9 пробирок.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5. Полученные отвары мы разделили на 2 части. 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Затем первую часть растительного отвара (свёклы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капусты, клюквы, брусники, ежевики, моркови, облепихи, смородины и винограда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 мы добавили по несколько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капель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 пробирки с щелочью. 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А вторую часть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растительных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отваров (свёклы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капусты, клюквы, брусники, ежевики, моркови, облепихи, смородины и винограда)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добавили в пробирки с уксусной кислотой. 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отвары,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 исключением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облепихи, поменяли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свою окраску в кислой и щелочной среде.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Но особенно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ярко реагирует на кислую и щелочную среду краснокочанная капуста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Полученные результаты мы оформили в таблице 1.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полученных результатов мы можем сделать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вывод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что действительно все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выбранные нами растения Сахалинской области, за исключением облепихи, являются природными индикаторами, они «работают», так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способны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менять свой цвет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попадая в кислую или щелочную среду,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 мы можем порекомендовать их для определения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среды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почвы в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домашних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условиях. Особенно хорошо работает краснокочанная капуста, так как ее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=7. Проявление индикатора зависит от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самого индикатора: чем он ближе к нейтральной среде, тем он ярче показывает окраску в разных средах.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18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32">
        <p:split orient="vert"/>
      </p:transition>
    </mc:Choice>
    <mc:Fallback xmlns="">
      <p:transition spd="slow" advTm="1832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0763" cy="6480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52629" y="0"/>
            <a:ext cx="2016223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624637" y="703195"/>
            <a:ext cx="1944215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</a:t>
            </a:r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96644" y="2882644"/>
            <a:ext cx="1872208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dirty="0" smtClean="0"/>
              <a:t>H=4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745561" y="3574954"/>
            <a:ext cx="1823291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745560" y="4392215"/>
            <a:ext cx="1823291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745562" y="5184303"/>
            <a:ext cx="1823290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745559" y="5929316"/>
            <a:ext cx="1823291" cy="50274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pH=2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696644" y="1511895"/>
            <a:ext cx="188563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самого индикатора </a:t>
            </a:r>
            <a:r>
              <a:rPr lang="en-US" dirty="0" smtClean="0"/>
              <a:t>pH=2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45561" y="2231975"/>
            <a:ext cx="18367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Водородный показатель самого индикатора </a:t>
            </a:r>
            <a:r>
              <a:rPr lang="en-US" dirty="0" smtClean="0"/>
              <a:t>pH=</a:t>
            </a:r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9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076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640762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8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64076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1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8640763" cy="643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5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076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6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768" y="246289"/>
            <a:ext cx="7961272" cy="5765723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</a:p>
          <a:p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</a:p>
          <a:p>
            <a:pPr>
              <a:lnSpc>
                <a:spcPct val="150000"/>
              </a:lnSpc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Глава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.Теоретическое обоснование.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п.1.1.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Понятие индикатор, классификация индикаторов</a:t>
            </a:r>
          </a:p>
          <a:p>
            <a:pPr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п.1.2.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Из истории открытия индикаторов</a:t>
            </a:r>
          </a:p>
          <a:p>
            <a:pPr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п.1.3.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Понятие водородный показатель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п.1.4. </a:t>
            </a:r>
            <a:r>
              <a:rPr lang="ru-RU" sz="1600" dirty="0"/>
              <a:t>Влияние кислотности почвы на рост </a:t>
            </a:r>
            <a:r>
              <a:rPr lang="ru-RU" sz="1600" dirty="0" smtClean="0"/>
              <a:t>растений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Глава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. Практическая часть – применение индикаторов в определении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 среды.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п.2.1.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Природные индикаторы, их характеристика и классификация</a:t>
            </a:r>
          </a:p>
          <a:p>
            <a:pPr>
              <a:lnSpc>
                <a:spcPct val="1500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п.2.2.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Выделение индикаторов из различных частей растения и их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апробирование</a:t>
            </a:r>
          </a:p>
          <a:p>
            <a:pPr>
              <a:lnSpc>
                <a:spcPct val="150000"/>
              </a:lnSpc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часть исследования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Доказательство наличия природных индикаторов в 	растениях Сахалинской области.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часть исследования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Определение природными индикаторами из 	растений Сахалинской области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среды почвы в домашних условиях.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9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076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7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076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" y="0"/>
            <a:ext cx="863294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2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72"/>
            <a:ext cx="8640763" cy="645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8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40763" cy="642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83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6626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7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" y="0"/>
            <a:ext cx="8620356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2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97321"/>
              </p:ext>
            </p:extLst>
          </p:nvPr>
        </p:nvGraphicFramePr>
        <p:xfrm>
          <a:off x="401560" y="647799"/>
          <a:ext cx="7957310" cy="5642298"/>
        </p:xfrm>
        <a:graphic>
          <a:graphicData uri="http://schemas.openxmlformats.org/drawingml/2006/table">
            <a:tbl>
              <a:tblPr firstRow="1" firstCol="1" bandRow="1"/>
              <a:tblGrid>
                <a:gridCol w="1888175"/>
                <a:gridCol w="606914"/>
                <a:gridCol w="1126754"/>
                <a:gridCol w="1070433"/>
                <a:gridCol w="1141796"/>
                <a:gridCol w="2123238"/>
              </a:tblGrid>
              <a:tr h="26097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Сырье </a:t>
                      </a: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для приготовления индикатора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 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среды </a:t>
                      </a:r>
                      <a:r>
                        <a:rPr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отвара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Естественный цвет </a:t>
                      </a:r>
                      <a:r>
                        <a:rPr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отвара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Цвет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отвара в 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рекомендую/не рекомендую в использовании в качестве природного индикатора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1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Кислой </a:t>
                      </a:r>
                      <a:endParaRPr lang="ru-RU" sz="1100" b="1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среде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(добавили уксус - С</a:t>
                      </a:r>
                      <a:r>
                        <a:rPr lang="ru-RU" sz="1100" kern="12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</a:t>
                      </a:r>
                      <a:r>
                        <a:rPr lang="ru-RU" sz="1100" kern="12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</a:t>
                      </a:r>
                      <a:r>
                        <a:rPr lang="ru-RU" sz="1100" kern="12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pH&gt;7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Щелочной среде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(добавили соду - </a:t>
                      </a: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NaHCO</a:t>
                      </a:r>
                      <a:r>
                        <a:rPr lang="ru-RU" sz="1100" kern="12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pH&lt;7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Свёкла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=2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бордовый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малиновый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тёмно-малиновый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Краснокочанная капуста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pH=</a:t>
                      </a: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7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фиолетовый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розовый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бирюзовый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Брусника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=2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бордовый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красный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светло-коричневый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Клюква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=2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бордовый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розовый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серо-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зеленый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Морковь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=4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светло-оранжевый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бесцветный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светло-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зеленый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Облепиха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ярко-оранжевый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ярко-оранжевый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ярко-оранжевый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Ежевика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бордовый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красный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грязно-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зеленый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Черная смородина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бордовый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красный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темно-фиолетовый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Виноград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pH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=2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бордовый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красный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темно-бирюзовый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5477" marR="25477" marT="57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1560" y="0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Таблица 1. </a:t>
            </a:r>
          </a:p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1 этапа исследования – наличие индикаторов в природных растениях.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0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151" y="13114"/>
            <a:ext cx="8208912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часть исследования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доказать, что некоторые природные индикаторы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выделенные из растений Сахалинской области, способны определять водородный показатель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 почвы.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 нас возник вопрос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: в какой почвенной среде растут наши комнатные растения? Какой водородный показатель среды они имеют? А потому мы решили проверить, как полученные природные индикаторы работают в домашних условиях  и способны ли они определять водородный показатель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 почвы.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AutoNum type="arabicPeriod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Поскольку очень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ярко реагирует на кислую и щелочную среду краснокочанная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капуста, то ее отвар мы и взяли для определения водородного показателя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 почвы, которая была у нас дома и которую мы используем для наших комнатных растений. 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2. Для начала мы взяли 2 вида почвенного грунта и 4 пробирки.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 две пробирки поместили грунт под номером один, в две другие – грунт под номером 2.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3. Затем в пробирки под номерами 1 и 2 добавили кипяченую воду, а в пробирки под номерами 1 А и 2 А добавили природный индикатор – краснокочанную капусту.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4. Полученные растворы оставили на несколько часов, чтобы они настоялись, а грунт осел.</a:t>
            </a:r>
          </a:p>
        </p:txBody>
      </p:sp>
    </p:spTree>
    <p:extLst>
      <p:ext uri="{BB962C8B-B14F-4D97-AF65-F5344CB8AC3E}">
        <p14:creationId xmlns:p14="http://schemas.microsoft.com/office/powerpoint/2010/main" val="364535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5925" y="71735"/>
            <a:ext cx="80648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5. Далее мы с помощью ватных дисков постарались аккуратно отфильтровать полученные растворы. В пробирках под номерами 1 и 2 получили раствор прозрачного цвета, в пробирке 1А – фиолетового, а в пробирке 2А розоватого цвета. В пробирках, куда мы добавляли природный индикатор – раствор краснокочанной капусты, </a:t>
            </a:r>
            <a:r>
              <a:rPr lang="ru-RU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фиолетовый цвет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говорит нам о нейтральной среде, а </a:t>
            </a:r>
            <a:r>
              <a:rPr lang="ru-RU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розовый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– о кислой.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Подтвердим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что в пробирках 1 и 2 также находятся растворы с кислой и нейтральной средой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6. Для этого мы провели </a:t>
            </a:r>
            <a:r>
              <a:rPr lang="ru-RU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контрольный опыт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его цель – определить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среду растворов в пробирках под номерами 1 и 2 с помощью лакмусовой бумажки.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Для этого опустили 2 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лакмусовые бумажки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 пробирки 1 и 2, намочили их и вытащили. Немного подождали и увидели, что лакмус из пробирки 1 окрасился в светло-зеленый цвет и имеет водородный показатель = 7, а лакмус из пробирки 2 стал розовым и содержит водородный показатель = 3. </a:t>
            </a:r>
          </a:p>
          <a:p>
            <a:pPr algn="just">
              <a:lnSpc>
                <a:spcPct val="150000"/>
              </a:lnSpc>
            </a:pP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означает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что раствор, полученный из пакета с почвой 1 имеет нейтральную среду почвы, а раствор, полученный из пакета с почвой 2 содержит кислую среду почвы.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3339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925" y="359767"/>
            <a:ext cx="8029318" cy="440381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50000"/>
              </a:lnSpc>
            </a:pP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нашей исследовательской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работы определяется тем, что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выращивании культур можно выделить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природные индикаторы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использовать их для определения кислотности почвы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домашних условиях. </a:t>
            </a:r>
            <a:endParaRPr lang="ru-RU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сегодняшний день существует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достаточно много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работ, посвященных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индикаторам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Мы решили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изучить эту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тему, изготовить природные индикаторы, определить их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среду 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впервые апробировать действие индикаторов, выделенных из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растений Сахалинской области, в разных средах.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этом и заключается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новизна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нашего исследования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84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933" y="431775"/>
            <a:ext cx="8064896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7. У нас был также 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жидкий лакмусовый раствор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 мы решили еще раз уточнить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среду в пробирках 1 и 2.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Набрали в шприц раствор лакмуса и несколько капель капнули в наши исследуемые пробирки.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 результате мы получили: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 пробирке под номером 1 раствор окрасился в светло-голубой цвет, в пробирке под номером 2 раствор стал светло-розовым.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также означает раствор, полученный из пакета с почвой 1 имеет нейтральную среду почвы, а раствор, полученный из пакета с почвой 2 содержит кислую среду почвы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Полученные результаты мы сфотографировали, оформили в таблицу.</a:t>
            </a: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Таким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образом, можно сделать вывод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что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природные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индикаторы, а именно раствор из краснокочанной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капусты,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действительно позволяет определить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среду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почвы в домашних условиях.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17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73"/>
            <a:ext cx="8640763" cy="6480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48573" y="1943943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8093" y="215751"/>
            <a:ext cx="335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99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" y="0"/>
            <a:ext cx="8640762" cy="6480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27921" y="2280181"/>
            <a:ext cx="2880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8493" y="2286589"/>
            <a:ext cx="29848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44317" y="2238072"/>
            <a:ext cx="29848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24237" y="2238071"/>
            <a:ext cx="29848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15953" y="2798166"/>
            <a:ext cx="1604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Кипяченая вода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477" y="2909228"/>
            <a:ext cx="281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Отвар краснокочанной капусты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70348" y="3063117"/>
            <a:ext cx="29848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70348" y="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Почва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40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8"/>
            <a:ext cx="8640763" cy="64801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25" y="2880047"/>
            <a:ext cx="37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27921" y="2280181"/>
            <a:ext cx="2880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68453" y="2886144"/>
            <a:ext cx="2880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0301" y="2909062"/>
            <a:ext cx="2880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2229" y="2928500"/>
            <a:ext cx="28803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8333" y="143743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Почва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4377" y="397658"/>
            <a:ext cx="432048" cy="360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8043" y="182215"/>
            <a:ext cx="201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Индикатор – краснокочанная капуста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76142" y="351492"/>
            <a:ext cx="13064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Кипяченая вода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10170" y="1223863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96445" y="1151855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56285" y="109101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5999" y="109101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5784" y="5243"/>
            <a:ext cx="2066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Внизу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1- почва из пакета 1</a:t>
            </a: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 – почва из пакета 2</a:t>
            </a:r>
          </a:p>
          <a:p>
            <a:r>
              <a:rPr lang="ru-RU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Вверху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1 и 2 – почва из пакетов 1 и 2+вода</a:t>
            </a: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1А и 2А – почва из пакетов 1 и 2+капуста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12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909"/>
            <a:ext cx="8640763" cy="6480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74889" y="0"/>
            <a:ext cx="246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Через несколько часов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4077" y="935831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Почва+краснокочанная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капуста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0850" y="942184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Почва+кипяченая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вода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4080" y="1252642"/>
            <a:ext cx="413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0501" y="1249961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0141" y="1231117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2269" y="121603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31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59881" cy="6480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4237" y="8709"/>
            <a:ext cx="3175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Растворы после фильтрования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1167" y="1151855"/>
            <a:ext cx="283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Почва+кипяченая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вода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2254" y="1151855"/>
            <a:ext cx="3809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Почва+краснокочанная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капуста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1524014" y="2546534"/>
            <a:ext cx="1050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розовый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2622677" y="2777551"/>
            <a:ext cx="10801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фиолетовый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54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098"/>
            <a:ext cx="8640763" cy="6480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96245" y="5976391"/>
            <a:ext cx="252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Лакмусовая бумажка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8053" y="5177217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pH =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кислая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76565" y="5169522"/>
            <a:ext cx="208823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pH </a:t>
            </a:r>
            <a:r>
              <a:rPr lang="en-US" dirty="0" smtClean="0"/>
              <a:t>=</a:t>
            </a:r>
            <a:r>
              <a:rPr lang="ru-RU" dirty="0" smtClean="0"/>
              <a:t>7</a:t>
            </a:r>
            <a:r>
              <a:rPr lang="en-US" dirty="0" smtClean="0"/>
              <a:t> </a:t>
            </a:r>
            <a:r>
              <a:rPr lang="ru-RU" dirty="0" smtClean="0"/>
              <a:t>нейтральная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6036251">
            <a:off x="1543271" y="1791256"/>
            <a:ext cx="181171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Почва+капуста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=розовый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2632518" y="1961664"/>
            <a:ext cx="13051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Почва+вода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=???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2629" y="0"/>
            <a:ext cx="208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Исследуем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в пробирках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с помощью лакмусовой бумажки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4069294" y="1704725"/>
            <a:ext cx="20874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Почва+капуста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=фиолетовый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5169152" y="1889657"/>
            <a:ext cx="13051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Почва+вода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=???</a:t>
            </a:r>
          </a:p>
        </p:txBody>
      </p:sp>
    </p:spTree>
    <p:extLst>
      <p:ext uri="{BB962C8B-B14F-4D97-AF65-F5344CB8AC3E}">
        <p14:creationId xmlns:p14="http://schemas.microsoft.com/office/powerpoint/2010/main" val="30884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640763" cy="6480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19095" y="719807"/>
            <a:ext cx="430887" cy="1872208"/>
          </a:xfrm>
          <a:prstGeom prst="rect">
            <a:avLst/>
          </a:prstGeom>
          <a:noFill/>
        </p:spPr>
        <p:txBody>
          <a:bodyPr vert="vert270" wrap="square" rtlCol="0" anchor="ctr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Раствор лакмуса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1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640763" cy="6480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448384">
            <a:off x="2941091" y="1307211"/>
            <a:ext cx="353943" cy="16638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Розовый (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почва+вода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427913">
            <a:off x="2125998" y="1306171"/>
            <a:ext cx="353943" cy="1761060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Розовый (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почва+капуста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3754484" y="2065165"/>
            <a:ext cx="20882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Фиолетовый (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почва+капуста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4681188" y="2233742"/>
            <a:ext cx="195919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Голубоватый (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почва+вода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6547" y="6745"/>
            <a:ext cx="19442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Добавили в пробирки 1 и 2 жидкий лакмус для определен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почвы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936005" y="143743"/>
            <a:ext cx="864096" cy="43204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0" name="Левая фигурная скобка 9"/>
          <p:cNvSpPr/>
          <p:nvPr/>
        </p:nvSpPr>
        <p:spPr>
          <a:xfrm rot="10800000">
            <a:off x="5976565" y="204307"/>
            <a:ext cx="864096" cy="4320480"/>
          </a:xfrm>
          <a:prstGeom prst="leftBrace">
            <a:avLst>
              <a:gd name="adj1" fmla="val 8333"/>
              <a:gd name="adj2" fmla="val 5060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15925" y="780370"/>
            <a:ext cx="452047" cy="3168353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Кислая </a:t>
            </a:r>
            <a:r>
              <a:rPr lang="en-U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84677" y="575791"/>
            <a:ext cx="452047" cy="424847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Нейтральная </a:t>
            </a:r>
            <a:r>
              <a:rPr lang="en-US" sz="1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endParaRPr lang="ru-RU" sz="16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032349" y="6745"/>
            <a:ext cx="0" cy="445747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32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925654"/>
              </p:ext>
            </p:extLst>
          </p:nvPr>
        </p:nvGraphicFramePr>
        <p:xfrm>
          <a:off x="359941" y="1367879"/>
          <a:ext cx="7776862" cy="227937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  <a:gridCol w="2016224"/>
                <a:gridCol w="1512168"/>
                <a:gridCol w="1468820"/>
                <a:gridCol w="1555514"/>
              </a:tblGrid>
              <a:tr h="363432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Наименование грунта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Природный индикатор </a:t>
                      </a:r>
                      <a:endParaRPr lang="ru-RU" sz="1100" b="1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(отвар</a:t>
                      </a:r>
                      <a:r>
                        <a:rPr lang="ru-RU" sz="1100" b="1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краснокочанной </a:t>
                      </a: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капусты)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Окраска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Вывод о </a:t>
                      </a:r>
                      <a:r>
                        <a:rPr lang="en-US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pH</a:t>
                      </a: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среде почвы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Лакмусовая бумажка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Жидкий </a:t>
                      </a:r>
                      <a:r>
                        <a:rPr lang="ru-RU" sz="1100" b="1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             лакмус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65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Почва 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фиолетовый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светло-зеленая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светло-голубой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нейтральная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5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Почва 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розовый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розовый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светло-розовый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кислая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443" marR="59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9941" y="196371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Таблица 2.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2 этапа исследования – определение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среды почвы с помощью природного индикатора – краснокочанной капусты.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7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9617" y="382370"/>
            <a:ext cx="7893227" cy="4796227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цель нашей работы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доказать наличие природных индикаторов в растениях Сахалинской области.</a:t>
            </a:r>
          </a:p>
          <a:p>
            <a:pPr algn="just">
              <a:lnSpc>
                <a:spcPct val="150000"/>
              </a:lnSpc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Для достижения своей цели мы поставили перед собой следующие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>
              <a:lnSpc>
                <a:spcPct val="150000"/>
              </a:lnSpc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0005" indent="-270005" algn="just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изучить литературу, ознакомиться с методикой приготовления самодельных индикаторов из растений, растущих в нашей местности;</a:t>
            </a:r>
          </a:p>
          <a:p>
            <a:pPr marL="270005" indent="-270005" algn="just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экспериментальным путем получить набор индикаторов из растений Сахалинской области.</a:t>
            </a:r>
          </a:p>
          <a:p>
            <a:pPr marL="270005" indent="-270005" algn="just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изучить поведение растительных индикаторов Сахалинской области в различных средах.</a:t>
            </a:r>
          </a:p>
          <a:p>
            <a:pPr marL="270005" indent="-270005" algn="just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Сделать вывод и дать рекомендации</a:t>
            </a:r>
          </a:p>
        </p:txBody>
      </p:sp>
    </p:spTree>
    <p:extLst>
      <p:ext uri="{BB962C8B-B14F-4D97-AF65-F5344CB8AC3E}">
        <p14:creationId xmlns:p14="http://schemas.microsoft.com/office/powerpoint/2010/main" val="300273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5610" y="215751"/>
            <a:ext cx="8064896" cy="587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ЗАКЛЮЧЕНИЕ.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В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результате данной работы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нами была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изучена литература, которая содержит информацию об индикаторах, их истории открытия, водородном показателе, кислотности почв.</a:t>
            </a:r>
          </a:p>
          <a:p>
            <a:pPr lvl="0"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В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ходе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исследования нами были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получены отвары природных индикаторов из растений Сахалинской области, которые можно использовать на уроках химии при отсутствии других индикаторов (например, лакмуса), при проведении занимательных опытов, а также для определения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среды в домашних условиях.</a:t>
            </a:r>
          </a:p>
          <a:p>
            <a:pPr lvl="0"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В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ходе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исследования мы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также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определили,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что отвары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практически всех исследованных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растений изменяют цвет в кислой и щелочной среде (за исключением облепихи)</a:t>
            </a:r>
          </a:p>
          <a:p>
            <a:pPr lvl="0"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Также мы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определили рН среду почвы для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домашних растений и составили памятку </a:t>
            </a:r>
            <a:r>
              <a:rPr lang="ru-RU" sz="1400" dirty="0"/>
              <a:t>любителям комнатных растений и дачникам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Таким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образом, с помощью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нашего эксперимента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мы достигли поставленной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а именно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1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доказали </a:t>
            </a:r>
            <a:r>
              <a:rPr lang="ru-RU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наличие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природных индикаторов в растениях Сахалинской области, и </a:t>
            </a:r>
            <a:r>
              <a:rPr lang="ru-RU" sz="1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подтвердили нашу гипотезу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 том, что некоторые индикаторы, выделенные из растений Сахалинской области,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«работают»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 домашних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условиях – изменяют цвет в кислой и щелочной среде, 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 их помощью можно определять водородный показатель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 почвы.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4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933" y="359767"/>
            <a:ext cx="813690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Наша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работа действительно имеет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практическую значимость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потому что результаты нашего </a:t>
            </a:r>
            <a:r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t>исследования </a:t>
            </a:r>
            <a:r>
              <a:rPr lang="ru-RU" sz="1400" smtClean="0">
                <a:latin typeface="Arial" panose="020B0604020202020204" pitchFamily="34" charset="0"/>
                <a:cs typeface="Arial" panose="020B0604020202020204" pitchFamily="34" charset="0"/>
              </a:rPr>
              <a:t>могут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использовать садоводы, дачники, огородники для определения водородного показателя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почвы комнатных растений, приусадебных участков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, и новизну, потому что,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мы впервые апробировали действие индикаторов, выделенных из растений Сахалинской области, в разных средах. </a:t>
            </a:r>
          </a:p>
          <a:p>
            <a:pPr algn="just">
              <a:lnSpc>
                <a:spcPct val="150000"/>
              </a:lnSpc>
            </a:pP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	Данные результаты были получены в домашних условиях, поэтому мы не претендуем на распространение выводов на всю генеральную совокупность (генеральная совокупность – это все без исключения аналогичные объекты). </a:t>
            </a:r>
          </a:p>
          <a:p>
            <a:pPr algn="just">
              <a:lnSpc>
                <a:spcPct val="150000"/>
              </a:lnSpc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Они должны быть проверены в лабораторных условиях с более широким спектром индикаторов (или реактивов).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77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1949" y="287759"/>
            <a:ext cx="7992888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Использованные ресурсы:</a:t>
            </a:r>
          </a:p>
          <a:p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Опыты по химии для школьников / Л. В.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Шишко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С. В.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Болушевский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– Москва: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эксмо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2014. – 128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с.:ил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– (Опыты для школьников)</a:t>
            </a:r>
          </a:p>
          <a:p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Энциклопедический словарь юного химика/Сост. В. А.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Крицман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В. В.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Станцо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– М.: Педагогика, 1982. – 368 с., ил.</a:t>
            </a:r>
          </a:p>
          <a:p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http://him.bobrodobro.ru/2210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https://knowledge.allbest.ru/chemistry/3c0a65635b2ad69b4c43a89521316c27_0.html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Меженский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В. Н. Растения-индикаторы. – М.: ООО «Издательство АСТ»; Донецк: «</a:t>
            </a:r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Сталкер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», 2004. – 76 с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https://nsportal.ru/ap/library/drugoe/2015/02/28/indikatory-v-nashey-zhizni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https://sibac.info/shcoolconf/natur/vii/32703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https://botanical_dictionary.academic.ru/2510/%D0%92%D0%9E%D0%94%D0%9E%D0%A0%D0%9E%D0%94%D0%9D%D0%AB%D0%99_%D0%9F%D0%9E%D0%9A%D0%90%D0%97%D0%90%D0%A2%D0%95%D0%9B%D0%AC_%28%D1%80%D0%9D%29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http://www.gicpv.ru/soilchem60.html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http://www.pro-rasteniya.ru/kopilka-znaniy/kislotnost-pochvi-i-ee-znachenie-tablitsa-kislotnosti-pochvi-rasteniya-indikatori-opredelenie-rn-i-izmenenie-kislotnosti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http://www.lepestok.kharkov.ua/bio/s20061201.htm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74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3957" y="1295871"/>
            <a:ext cx="7776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</a:p>
          <a:p>
            <a:pPr algn="ctr"/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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11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459" y="110207"/>
            <a:ext cx="8029318" cy="5557974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Практическая задача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провести эксперимент, в результате которого доказать, что растения-индикаторы «работают» в домашних условиях, то есть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способны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менять свой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цвет,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попадая в кислую или щелочную среду,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с их помощью можно определить водородный показатель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растения Сахалинской области как предполагаемые индикаторы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природные индикаторы 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некоторые индикаторы, выделенные из растений Сахалинской области, способны определять водородный показатель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среды 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Практическая значимость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/>
              <a:t>результаты нашего исследования могут использовать садоводы, дачники, огородники для определения </a:t>
            </a:r>
            <a:r>
              <a:rPr lang="ru-RU" dirty="0" smtClean="0"/>
              <a:t>водородного показателя </a:t>
            </a:r>
            <a:r>
              <a:rPr lang="en-US" dirty="0" smtClean="0"/>
              <a:t>pH</a:t>
            </a:r>
            <a:r>
              <a:rPr lang="ru-RU" dirty="0" smtClean="0"/>
              <a:t> почвы </a:t>
            </a:r>
            <a:r>
              <a:rPr lang="ru-RU" dirty="0"/>
              <a:t>приусадебных </a:t>
            </a:r>
            <a:r>
              <a:rPr lang="ru-RU" dirty="0" smtClean="0"/>
              <a:t>участков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Методы исследования: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эксперимент, наблюдение, анализ, сравнение, обобщение</a:t>
            </a:r>
          </a:p>
          <a:p>
            <a:pPr algn="just">
              <a:lnSpc>
                <a:spcPct val="150000"/>
              </a:lnSpc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85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4444" y="420231"/>
            <a:ext cx="5307515" cy="1715840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/>
            <a:r>
              <a:rPr lang="ru-RU" sz="1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Индикатор</a:t>
            </a:r>
            <a:r>
              <a:rPr lang="ru-RU" sz="1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(от латинского слова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indicator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– указатель) – это информационная система, вещество, прибор, устройство, отображающее изменения какого-либо параметра контролируемого процесса или состояния объекта в форме, наиболее удобной для непосредственного восприятия человеком визуально, акустически, тактильно или другим способом.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69632" y="2355555"/>
            <a:ext cx="4014659" cy="1020613"/>
          </a:xfrm>
        </p:spPr>
        <p:txBody>
          <a:bodyPr>
            <a:normAutofit/>
          </a:bodyPr>
          <a:lstStyle/>
          <a:p>
            <a:pPr marL="43201" indent="0">
              <a:buNone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С точки зрения экологии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</a:p>
          <a:p>
            <a:pPr marL="43201" indent="0" algn="just">
              <a:buNone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система признаков, позволяющих оценить состояние экосистемы.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336296" y="2309610"/>
            <a:ext cx="3912591" cy="1243461"/>
          </a:xfrm>
        </p:spPr>
        <p:txBody>
          <a:bodyPr>
            <a:normAutofit/>
          </a:bodyPr>
          <a:lstStyle/>
          <a:p>
            <a:pPr marL="43201" indent="0" algn="just">
              <a:buNone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С точки зрения химии -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химические вещества, изменяющие окраску или образующие осадок в зависимости от того, попали они в кислую, щелочную или нейтральную среду.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9273" y="3512739"/>
            <a:ext cx="405324" cy="2647014"/>
          </a:xfrm>
          <a:prstGeom prst="rect">
            <a:avLst/>
          </a:prstGeom>
          <a:noFill/>
        </p:spPr>
        <p:txBody>
          <a:bodyPr vert="vert270" wrap="square" lIns="86402" tIns="43201" rIns="86402" bIns="43201" rtlCol="0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кислотно-основные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2787" y="3240087"/>
            <a:ext cx="636156" cy="2919175"/>
          </a:xfrm>
          <a:prstGeom prst="rect">
            <a:avLst/>
          </a:prstGeom>
          <a:noFill/>
        </p:spPr>
        <p:txBody>
          <a:bodyPr vert="vert270" wrap="square" lIns="86402" tIns="43201" rIns="86402" bIns="43201" rtlCol="0">
            <a:spAutoFit/>
          </a:bodyPr>
          <a:lstStyle/>
          <a:p>
            <a:r>
              <a:rPr lang="ru-RU" sz="1500" dirty="0" err="1">
                <a:latin typeface="Arial" panose="020B0604020202020204" pitchFamily="34" charset="0"/>
                <a:cs typeface="Arial" panose="020B0604020202020204" pitchFamily="34" charset="0"/>
              </a:rPr>
              <a:t>окислительно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-восстановительные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85419" y="3301545"/>
            <a:ext cx="405324" cy="2857717"/>
          </a:xfrm>
          <a:prstGeom prst="rect">
            <a:avLst/>
          </a:prstGeom>
          <a:noFill/>
        </p:spPr>
        <p:txBody>
          <a:bodyPr vert="vert270" wrap="square" lIns="86402" tIns="43201" rIns="86402" bIns="43201" rtlCol="0">
            <a:spAutoFit/>
          </a:bodyPr>
          <a:lstStyle/>
          <a:p>
            <a:r>
              <a:rPr lang="ru-RU" sz="1500" dirty="0" err="1">
                <a:latin typeface="Arial" panose="020B0604020202020204" pitchFamily="34" charset="0"/>
                <a:cs typeface="Arial" panose="020B0604020202020204" pitchFamily="34" charset="0"/>
              </a:rPr>
              <a:t>комплексонометрические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8174" y="3512248"/>
            <a:ext cx="405324" cy="2647014"/>
          </a:xfrm>
          <a:prstGeom prst="rect">
            <a:avLst/>
          </a:prstGeom>
          <a:noFill/>
        </p:spPr>
        <p:txBody>
          <a:bodyPr vert="vert270" wrap="square" lIns="86402" tIns="43201" rIns="86402" bIns="43201" rtlCol="0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адсорбционные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02559" y="3376169"/>
            <a:ext cx="405324" cy="2783095"/>
          </a:xfrm>
          <a:prstGeom prst="rect">
            <a:avLst/>
          </a:prstGeom>
          <a:noFill/>
        </p:spPr>
        <p:txBody>
          <a:bodyPr vert="vert270" wrap="square" lIns="86402" tIns="43201" rIns="86402" bIns="43201" rtlCol="0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изотопные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8725" y="3553072"/>
            <a:ext cx="405324" cy="2606681"/>
          </a:xfrm>
          <a:prstGeom prst="rect">
            <a:avLst/>
          </a:prstGeom>
          <a:noFill/>
        </p:spPr>
        <p:txBody>
          <a:bodyPr vert="vert270" wrap="square" lIns="86402" tIns="43201" rIns="86402" bIns="43201" rtlCol="0">
            <a:spAutoFit/>
          </a:bodyPr>
          <a:lstStyle/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люминесцентные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7678" y="110207"/>
            <a:ext cx="7893227" cy="581641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п.1.1. Понятие индикатор, классификация индикаторов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89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677" y="110206"/>
            <a:ext cx="8097363" cy="581641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п.1.2. Из истории открытия индикаторов</a:t>
            </a:r>
          </a:p>
          <a:p>
            <a:endParaRPr lang="ru-RU" dirty="0"/>
          </a:p>
        </p:txBody>
      </p:sp>
      <p:pic>
        <p:nvPicPr>
          <p:cNvPr id="1026" name="Picture 2" descr="Роберт Бой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89" y="691846"/>
            <a:ext cx="2403183" cy="282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7458" y="586492"/>
            <a:ext cx="5443605" cy="287912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Однажды, изучая свойства соляной кислоты, Бойль случайно пролил ее на цветки фиалок, принесенные садовником. Спустя некоторое время лепестки стали ярко-красными. Бойль заинтересовался этим явлением. Он опускал фиалки в разные растворы и, наконец, понял, что цвет фиалок зависит от того, какие вещества содержатся в растворе. Бойль также начал экспериментировать с другими растениями.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0289" y="3852455"/>
            <a:ext cx="8110774" cy="2064825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Лучшие результаты дали опыты с лишайником, цвет которого кислоты изменяли на красный, а щелочи – на синий. Тогда Бойль опустил в настой лакмусового лишайника бумажные полоски и высушил их. Полученные полоски Роберт Бойль назвал индикаторами, что в переводе с латинского означает «указатель», так как они указывают на среду раствора</a:t>
            </a:r>
          </a:p>
          <a:p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114270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677" y="113177"/>
            <a:ext cx="8029318" cy="31990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п. 1.3. Понятие водородный показатель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906" y="619781"/>
            <a:ext cx="8233453" cy="1641517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Понятие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- «водородный показатель» было введено датским химиком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Серенсеном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в 1909 году.</a:t>
            </a: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Показатель обозначают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по первым буквам латинских слов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potential hydrogen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– сила водорода.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7677" y="2287515"/>
            <a:ext cx="8029318" cy="131835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кислой среде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значение водородного показателя меньше 7 рН &lt; 7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щелочной среде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значение водородного показателя больше 7 рН &gt; 7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нейтральной среде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значение водородного показателя равно 7 рН = 7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359941" y="3744143"/>
            <a:ext cx="7992888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7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925" y="215751"/>
            <a:ext cx="80648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35319" y="143743"/>
            <a:ext cx="799288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п.1.4. Влияние кислотности почвы на рост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растений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Кислотность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– это процент содержания ионов водорода в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почве. Водородный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показатель почвенного раствора является одним из тех факторов, от которых зависит урожайность данного вида культурного растения на данной почве.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Все растения делятся на 3 группы. 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Растения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предпочитающие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нейтральную почву (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=7).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Такие почвы по душе ромашке, клеверу, крапиве, мокрице, мать-и-мачехе, пастушьей сумке. На таких почвах можно сажать фактически все культурные растения.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Растения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предпочитающие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кислую почву (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&lt;7).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Такие почвы любят хвощ, черника, мята, клюква, брусника, щавель, подорожник, картофель, петрушка, крыжовник, смородина, облепиха, арбузы, тыквы, кабачки, розы, нарциссы, пионы, колокольчики, васильки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Растения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предпочитающие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щелочную среду (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&gt;7).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Это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фиалка полевая, мак, вьюнок, злаковые, кукуруза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	Анализ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кислотности почвы даст гарантию, что растения, как те, что высаживаются в открытом грунте, так и комнатные, декоративные или экзотические растения получат ту почву, которая будет по кислотности наиболее максимально соответствовать тем природным условиям жизнедеятельности растений, к которым оно привыкло. </a:t>
            </a:r>
          </a:p>
        </p:txBody>
      </p:sp>
    </p:spTree>
    <p:extLst>
      <p:ext uri="{BB962C8B-B14F-4D97-AF65-F5344CB8AC3E}">
        <p14:creationId xmlns:p14="http://schemas.microsoft.com/office/powerpoint/2010/main" val="341435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1284</TotalTime>
  <Words>2310</Words>
  <Application>Microsoft Office PowerPoint</Application>
  <PresentationFormat>Произвольный</PresentationFormat>
  <Paragraphs>346</Paragraphs>
  <Slides>43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Dima_grigoriev</dc:creator>
  <cp:lastModifiedBy>lv_grigorev</cp:lastModifiedBy>
  <cp:revision>220</cp:revision>
  <cp:lastPrinted>2018-03-25T03:00:45Z</cp:lastPrinted>
  <dcterms:created xsi:type="dcterms:W3CDTF">2018-03-08T07:07:47Z</dcterms:created>
  <dcterms:modified xsi:type="dcterms:W3CDTF">2018-09-14T01:29:47Z</dcterms:modified>
</cp:coreProperties>
</file>